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2" r:id="rId3"/>
    <p:sldId id="290" r:id="rId4"/>
    <p:sldId id="297" r:id="rId5"/>
    <p:sldId id="298" r:id="rId6"/>
    <p:sldId id="300" r:id="rId7"/>
    <p:sldId id="286" r:id="rId8"/>
    <p:sldId id="258" r:id="rId9"/>
    <p:sldId id="277" r:id="rId10"/>
    <p:sldId id="278" r:id="rId11"/>
    <p:sldId id="28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556" autoAdjust="0"/>
  </p:normalViewPr>
  <p:slideViewPr>
    <p:cSldViewPr snapToGrid="0">
      <p:cViewPr varScale="1">
        <p:scale>
          <a:sx n="61" d="100"/>
          <a:sy n="61" d="100"/>
        </p:scale>
        <p:origin x="14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2025/11/19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endParaRPr lang="en-US" altLang="zh-CN" dirty="0"/>
          </a:p>
          <a:p>
            <a:r>
              <a:rPr lang="en-US" altLang="zh-CN" dirty="0"/>
              <a:t>First, cues like warm, dry springs may become more frequent or less predictable, which could alter the timing or frequency of reproduction. But if these cues are followed by veto events, like late frosts or droughts,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climate change doesn’t just make masting less predictable. It disrupts the delicate balance among resources, cues, and synchrony that make masting possible. And for some species, masting has already started to decline.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pattern could influence everything in the entire ecosystems.</a:t>
            </a:r>
          </a:p>
          <a:p>
            <a:r>
              <a:rPr lang="en-US" altLang="zh-CN" dirty="0"/>
              <a:t>Understanding the mechanisms behind masting — from resources allocation, environmental response, across different species, ecosystems, and environmental contexts — helps us predict how these processes will shift in the future and then we can better predict how forests will respond to the future. It’s a small seed of knowledge with huge ecological consequences.</a:t>
            </a:r>
          </a:p>
          <a:p>
            <a:endParaRPr lang="en-US" altLang="zh-CN" dirty="0"/>
          </a:p>
          <a:p>
            <a:r>
              <a:rPr lang="en-US" altLang="zh-CN" dirty="0"/>
              <a:t>By looking at reproductive traits, and learning the potential growth-reproduction trade-offs as well as response to environmental factors, my PhD will try to understand the masting from different perspectives and using model to better understand the </a:t>
            </a:r>
            <a:r>
              <a:rPr lang="en-US" altLang="zh-CN"/>
              <a:t>seed dynamics.</a:t>
            </a:r>
            <a:endParaRPr lang="en-US" altLang="zh-CN" dirty="0"/>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a:t>
            </a:r>
            <a:r>
              <a:rPr lang="en-US" altLang="zh-CN" dirty="0" err="1"/>
              <a:t>garry</a:t>
            </a:r>
            <a:r>
              <a:rPr lang="en-US" altLang="zh-CN" dirty="0"/>
              <a:t> oaks in this region seemed to produce tons of acorns all over the city. People complained that the sound of falling acorns was like machine guns pelting their roofs, and you can see acorns making a carpet on the ground. This is what people usually call a </a:t>
            </a:r>
            <a:r>
              <a:rPr lang="en-US" altLang="zh-CN" i="1" dirty="0"/>
              <a:t>mast year, </a:t>
            </a:r>
            <a:r>
              <a:rPr lang="en-US" altLang="zh-CN" i="0" dirty="0"/>
              <a:t>when the squirrels’ dream come true.</a:t>
            </a:r>
            <a:endParaRPr lang="en-US" altLang="zh-CN" dirty="0"/>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D89-FECF-6252-9205-5C888BB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B82DF-BFE8-FC53-9320-6BD61468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CCA7C-7A00-7229-A9C6-E17A813544B6}"/>
              </a:ext>
            </a:extLst>
          </p:cNvPr>
          <p:cNvSpPr>
            <a:spLocks noGrp="1"/>
          </p:cNvSpPr>
          <p:nvPr>
            <p:ph type="body" idx="1"/>
          </p:nvPr>
        </p:nvSpPr>
        <p:spPr/>
        <p:txBody>
          <a:bodyPr/>
          <a:lstStyle/>
          <a:p>
            <a:r>
              <a:rPr lang="en-US" altLang="zh-CN" dirty="0"/>
              <a:t>It has four main characteristics:</a:t>
            </a:r>
          </a:p>
          <a:p>
            <a:r>
              <a:rPr lang="en-US" altLang="zh-CN" b="1" dirty="0"/>
              <a:t>Interannual variation:</a:t>
            </a:r>
            <a:r>
              <a:rPr lang="en-US" altLang="zh-CN" dirty="0"/>
              <a:t> Seed production varies in magnitude across years, so we are seeing this variation in mast year and non-mast year. </a:t>
            </a:r>
          </a:p>
        </p:txBody>
      </p:sp>
      <p:sp>
        <p:nvSpPr>
          <p:cNvPr id="4" name="Slide Number Placeholder 3">
            <a:extLst>
              <a:ext uri="{FF2B5EF4-FFF2-40B4-BE49-F238E27FC236}">
                <a16:creationId xmlns:a16="http://schemas.microsoft.com/office/drawing/2014/main" id="{FD0BE018-5FFB-8DEE-62E9-C451A50CCADD}"/>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81316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0918C-C948-A71E-86CC-367AA8AF7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1A803-61AD-CF19-14C9-DF2E3E2BB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D90AC-420D-5503-9D97-0CD3992A83EF}"/>
              </a:ext>
            </a:extLst>
          </p:cNvPr>
          <p:cNvSpPr>
            <a:spLocks noGrp="1"/>
          </p:cNvSpPr>
          <p:nvPr>
            <p:ph type="body" idx="1"/>
          </p:nvPr>
        </p:nvSpPr>
        <p:spPr/>
        <p:txBody>
          <a:bodyPr/>
          <a:lstStyle/>
          <a:p>
            <a:r>
              <a:rPr lang="en-US" altLang="zh-CN" b="1" dirty="0"/>
              <a:t>Synchrony:</a:t>
            </a:r>
            <a:r>
              <a:rPr lang="en-US" altLang="zh-CN" dirty="0"/>
              <a:t> reproduction is synchronized across a population</a:t>
            </a:r>
          </a:p>
        </p:txBody>
      </p:sp>
      <p:sp>
        <p:nvSpPr>
          <p:cNvPr id="4" name="Slide Number Placeholder 3">
            <a:extLst>
              <a:ext uri="{FF2B5EF4-FFF2-40B4-BE49-F238E27FC236}">
                <a16:creationId xmlns:a16="http://schemas.microsoft.com/office/drawing/2014/main" id="{EE6FEC9E-22BE-9582-9DF1-C4045FA21F9B}"/>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74510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05F25-DED9-1A1B-9D26-183FC6F99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4224C-DDA3-BDBC-4948-11D290FB7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84D29-690F-F83E-FC1F-F2758D380764}"/>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088C237D-3C61-EB22-3954-2B543F654A1E}"/>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255892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2F5B-2971-D5EC-8E54-3DA4A96DE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7DE0C-D4B4-D334-5E3D-DEBF786A6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F259C-EAE2-D116-D72C-50BDAA9E1E2B}"/>
              </a:ext>
            </a:extLst>
          </p:cNvPr>
          <p:cNvSpPr>
            <a:spLocks noGrp="1"/>
          </p:cNvSpPr>
          <p:nvPr>
            <p:ph type="body" idx="1"/>
          </p:nvPr>
        </p:nvSpPr>
        <p:spPr/>
        <p:txBody>
          <a:bodyPr/>
          <a:lstStyle/>
          <a:p>
            <a:r>
              <a:rPr lang="en-US" altLang="zh-CN" b="1" dirty="0"/>
              <a:t>Frequency:</a:t>
            </a:r>
            <a:r>
              <a:rPr lang="en-US" altLang="zh-CN" dirty="0"/>
              <a:t> masting can occur regularly (every 2–3 years) or irregularly (every 3–7 years)</a:t>
            </a:r>
          </a:p>
          <a:p>
            <a:r>
              <a:rPr lang="en-US" altLang="zh-CN" dirty="0"/>
              <a:t>Masting it is very important to understand masting, but it is yet still not very well understood, why is that the case? Because it is a complex phenomenon that involves not just individual trees, but entire populations, communities, and even ecosystems. To understand it better, let’s look at the first piece of the puzzle.</a:t>
            </a:r>
          </a:p>
        </p:txBody>
      </p:sp>
      <p:sp>
        <p:nvSpPr>
          <p:cNvPr id="4" name="Slide Number Placeholder 3">
            <a:extLst>
              <a:ext uri="{FF2B5EF4-FFF2-40B4-BE49-F238E27FC236}">
                <a16:creationId xmlns:a16="http://schemas.microsoft.com/office/drawing/2014/main" id="{8FF6BA76-BAB6-BF92-EAE6-53A5AAA4D322}"/>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126043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predation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Environmental </a:t>
            </a:r>
            <a:r>
              <a:rPr lang="en-US" altLang="zh-CN" b="0" dirty="0"/>
              <a:t>cues </a:t>
            </a:r>
            <a:r>
              <a:rPr lang="en-US" altLang="zh-CN" dirty="0"/>
              <a:t>— certain environment patterns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evolution, resources, or environmental cues. And another question is: </a:t>
            </a:r>
            <a:r>
              <a:rPr lang="en-US" altLang="zh-CN" b="0" dirty="0"/>
              <a:t>why</a:t>
            </a:r>
            <a:r>
              <a:rPr lang="en-US" altLang="zh-CN" dirty="0"/>
              <a:t> do trees produce huge numbers of seeds in some years and almost none in others? If more seeds mean more regeneration success, why don’t we observe lots of seeds every year?</a:t>
            </a:r>
          </a:p>
          <a:p>
            <a:r>
              <a:rPr lang="en-US" altLang="zh-CN" dirty="0"/>
              <a:t>The answer is the limited resources. In nature, resources is not always abundant, and these resources must be divided among several key life processes to maintain long-term fitness,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especially the most critical process, growth. This is known as a growth-reproduction </a:t>
            </a:r>
            <a:r>
              <a:rPr lang="en-US" altLang="zh-CN" b="0" dirty="0"/>
              <a:t>trade-off</a:t>
            </a:r>
            <a:r>
              <a:rPr lang="en-US" altLang="zh-CN" dirty="0"/>
              <a:t> — a long-term resource allocation strategy that helps maintain an individual’s overall fitness.</a:t>
            </a:r>
          </a:p>
          <a:p>
            <a:r>
              <a:rPr lang="en-US" altLang="zh-CN" dirty="0"/>
              <a:t>Understanding how this trade-offs occurs provide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dirty="0"/>
          </a:p>
          <a:p>
            <a:r>
              <a:rPr lang="en-US" altLang="zh-CN" dirty="0"/>
              <a:t>Bold the text.</a:t>
            </a:r>
          </a:p>
          <a:p>
            <a:r>
              <a:rPr lang="en-US" altLang="zh-CN" dirty="0"/>
              <a:t>Key words</a:t>
            </a:r>
          </a:p>
          <a:p>
            <a:r>
              <a:rPr lang="en-US" altLang="zh-CN" dirty="0"/>
              <a:t>More slides for the first</a:t>
            </a:r>
          </a:p>
          <a:p>
            <a:r>
              <a:rPr lang="en-US" altLang="zh-CN" dirty="0"/>
              <a:t>Slide title to be more specific</a:t>
            </a:r>
          </a:p>
          <a:p>
            <a:r>
              <a:rPr lang="en-US" altLang="zh-CN" dirty="0"/>
              <a:t>(questions I asked)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2025/11/19</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2025/11/19</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Autofit/>
          </a:bodyPr>
          <a:lstStyle/>
          <a:p>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Synchrony in the Forest: </a:t>
            </a: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The Ecology of Masting Trees</a:t>
            </a:r>
            <a:br>
              <a:rPr lang="en-US" altLang="zh-CN" sz="6600" dirty="0"/>
            </a:br>
            <a:endParaRPr lang="zh-CN" altLang="en-US" sz="6600"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62500" lnSpcReduction="20000"/>
          </a:bodyPr>
          <a:lstStyle/>
          <a:p>
            <a:r>
              <a:rPr lang="en-US" altLang="zh-CN" sz="2800" dirty="0">
                <a:solidFill>
                  <a:schemeClr val="bg1"/>
                </a:solidFill>
              </a:rPr>
              <a:t>Xiaomao Wang</a:t>
            </a:r>
          </a:p>
          <a:p>
            <a:r>
              <a:rPr lang="en-US" altLang="zh-CN" sz="2800" dirty="0">
                <a:solidFill>
                  <a:schemeClr val="bg1"/>
                </a:solidFill>
              </a:rPr>
              <a:t>Comprehensive Exam</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609806"/>
            <a:ext cx="10587172" cy="646331"/>
          </a:xfrm>
          <a:prstGeom prst="rect">
            <a:avLst/>
          </a:prstGeom>
          <a:noFill/>
        </p:spPr>
        <p:txBody>
          <a:bodyPr wrap="square" rtlCol="0">
            <a:spAutoFit/>
          </a:bodyPr>
          <a:lstStyle/>
          <a:p>
            <a:r>
              <a:rPr lang="en-US" altLang="zh-CN" sz="3600" b="1" dirty="0"/>
              <a:t>How possibly could climate change affect mast?</a:t>
            </a:r>
          </a:p>
        </p:txBody>
      </p:sp>
      <p:sp>
        <p:nvSpPr>
          <p:cNvPr id="4" name="TextBox 3">
            <a:extLst>
              <a:ext uri="{FF2B5EF4-FFF2-40B4-BE49-F238E27FC236}">
                <a16:creationId xmlns:a16="http://schemas.microsoft.com/office/drawing/2014/main" id="{70B376E1-3CD0-6485-2EFE-78B8111D0167}"/>
              </a:ext>
            </a:extLst>
          </p:cNvPr>
          <p:cNvSpPr txBox="1"/>
          <p:nvPr/>
        </p:nvSpPr>
        <p:spPr>
          <a:xfrm>
            <a:off x="1181908" y="2440347"/>
            <a:ext cx="7450666"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742950" lvl="1" indent="-285750">
              <a:buFont typeface="Arial" panose="020B0604020202020204" pitchFamily="34" charset="0"/>
              <a:buChar char="•"/>
            </a:pPr>
            <a:r>
              <a:rPr lang="en-US" altLang="zh-CN" sz="2400" dirty="0"/>
              <a:t>Different reproductive cycles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11" name="Picture 10">
            <a:extLst>
              <a:ext uri="{FF2B5EF4-FFF2-40B4-BE49-F238E27FC236}">
                <a16:creationId xmlns:a16="http://schemas.microsoft.com/office/drawing/2014/main" id="{0F5D5DD1-1D93-6141-C185-0889C2CD5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382" y="254446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28AA5F1-EB28-C6FB-A8ED-988776BF9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0579" y="1646684"/>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32B08CF-92CD-106D-9DCD-C408FC84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307" y="4020612"/>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9BF7B9D-B1CD-B35C-1BF4-E31DDDBC0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578" y="136661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64BF81D-9DD0-FF15-E4E2-BF2946A1B3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4582" y="4202770"/>
            <a:ext cx="1308314" cy="13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384129" y="407865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dynamics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682422" y="344472"/>
            <a:ext cx="462622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pic>
        <p:nvPicPr>
          <p:cNvPr id="3" name="Picture 2">
            <a:extLst>
              <a:ext uri="{FF2B5EF4-FFF2-40B4-BE49-F238E27FC236}">
                <a16:creationId xmlns:a16="http://schemas.microsoft.com/office/drawing/2014/main" id="{028BFF16-3EB0-AAA8-40D6-0497D61C2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4304" y="13381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DC8EC0-D60A-3A3D-0C81-5D3944F86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8524" y="1791047"/>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731EC8-F95C-9ADC-0FC7-EDA2EFB31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254" y="1942078"/>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C0D2B1-EB89-F5A6-0C14-A0BE8780F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2249" y="1718126"/>
            <a:ext cx="1435864" cy="153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3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6243987" y="1708239"/>
            <a:ext cx="464998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A specific pattern of reproduction</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Population level</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High variability from year to year</a:t>
            </a:r>
            <a:endParaRPr lang="zh-CN" altLang="en-US" b="1"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32937F8-A9EC-54A4-2EDB-5D41A7DD7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D3F0-154C-0B0A-A42C-97251B91206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A1C5C6E6-CF5D-929F-C07C-DB26DDBFAD1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1FD7FDE9-D57F-5BBA-3A3A-AC1D44ADB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9661F708-28FA-4832-1A4B-84B72278924D}"/>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19C13552-9775-115B-45B2-D70639E5676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E51F34B-7FD7-80E6-874C-D3E0F7E50053}"/>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205CBF9-AD50-E5F4-1ADA-45BC7472CD88}"/>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22002F5-F70A-C12A-2F65-D92E948082D4}"/>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A25A1921-D0F2-FE3E-408A-BE819C9B2F52}"/>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7F27BEF-21F5-D105-3369-12A9FB2BD5F5}"/>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F9D226B1-D898-84D2-9BA8-9050FDBEC142}"/>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5013E718-3F86-0E88-6B96-CB66CEA97F69}"/>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B2BCCDD6-87F8-DBF5-AA8D-C63E8A04CFA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C47C7999-79BC-1398-0C4B-8E9E7FBED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10AD56-9EC5-1366-2763-2D92CDDE7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5CEE5A-FE3C-FB4B-AA03-AE769339F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06E24E0-D31F-32CB-7EA2-D1D672E68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ABF2B4BD-AF0A-373B-D984-08CF72899D2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FCEC5249-47B6-F83C-8E70-77B271413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2059D4E-C6C2-417B-F9CE-0E61BC61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2452392-D35A-2B03-4ECA-4A8A7952C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27A6A97-4365-0D79-5347-3981FBEB1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4D0AA027-BB5C-E54B-5D38-F8FD67A24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F6945863-12E1-04C9-E006-C149D1E45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1E2C7F7E-BFE6-B4E0-86DC-8ACC83F62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25F6352-5628-0F9E-F369-CD3E3E114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448EBEF-556D-1466-5298-B7A416A5C950}"/>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2DF0883-B079-65E2-A530-BF7F70ECF1D1}"/>
              </a:ext>
            </a:extLst>
          </p:cNvPr>
          <p:cNvSpPr/>
          <p:nvPr/>
        </p:nvSpPr>
        <p:spPr>
          <a:xfrm>
            <a:off x="6623561" y="1164295"/>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3237A2D8-2096-8EA5-8A95-68BE21EDA9A3}"/>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96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3FE1EE4-E0C8-E252-F714-5A80AFD9B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83440-17A2-5471-14A6-9374743BB8A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BCABD14F-7B5A-6662-5CA7-507994DEF5D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DCCFE785-3758-4B3D-B802-89D283C48DC6}"/>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6A0C423-34CB-A2B4-55F9-884E0B6688AC}"/>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5AC0CF6B-0B9B-DB0A-E8B3-375A474EF888}"/>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2FCF8EE8-470B-B4BD-810A-0F29CCBDFE7F}"/>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11087A7E-6EEF-609F-7EBA-020DD009D3D4}"/>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E4F0E823-5484-3A29-F088-B279545693C5}"/>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1F686350-71E2-4E58-8E68-D200DF266F2B}"/>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BC0C26A-722C-7EF8-53A6-DA0BE76CB1E4}"/>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6F54F7DF-84CB-9103-E24A-E0008B3F2460}"/>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E738CCB8-6B9D-00A9-C0AE-581A5EA944F2}"/>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0037C32D-C5E9-A5D8-334A-886E252B52A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6C38F098-0D7D-498E-FA94-51E517D37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429EF-819D-DD22-FCEA-1A6829200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D4AD92-C7A6-2214-29CC-7F92F1370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3655651C-1040-6BCC-0B5F-F8AF2EE90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6FA37122-9126-3BF5-41C8-CC918C79A8C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876892E8-6D8E-7C51-CA40-75C3237B2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77B4C587-5021-CC6A-6721-24CB7AFC9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D11ECF6A-C460-5DC8-D6C9-AA20E6402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6C71D38-E188-8D81-A1DA-095491ADC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A6392AF8-5F5A-FDCC-5154-DE59DA955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40A8FBB4-88EF-7D49-0956-E6D94492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DA92308-2EFB-51C2-0E43-55B483536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66F9FF9A-CF93-48DD-7DFB-F5BAE84D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A4444367-FF22-2ABE-3716-5B49B9D52D22}"/>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E965011C-1A37-F762-1796-6B7734926B00}"/>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901B8308-EC18-AAEA-5CB3-B764F9F2B3D1}"/>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102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11CA60A-FB18-35E4-26C2-96F4304BB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F9C82-C10F-CA23-0538-CAB9DEE8E7D4}"/>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14A53615-617A-A8E0-CD0E-5F7B5D3E07D0}"/>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4CB82719-44D5-9F02-D3F4-EFC2E86DB99F}"/>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A59DBDF2-CF64-DE88-AEA7-BDB897DEB181}"/>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89EBC45D-94D3-CEB4-499C-10DD0185C522}"/>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A7A31E12-F91B-3091-1714-8FDFFA5B8D3D}"/>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9C4C4678-C44C-CCEE-F26B-08612072CA4D}"/>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39982307-1397-5ECB-F0E7-3888BD6C73EC}"/>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BF24962-3098-439A-DFE9-9DE793FDD66F}"/>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DE4C23D0-F59B-04B1-A230-ED424306ACF6}"/>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79C5DF68-275C-B32C-C4F6-022FB0651863}"/>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C343FB46-9F78-6EF3-3DA2-56132139BC74}"/>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80FCE0CB-9CB8-A366-2E4A-6046BEF280C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D0B4A33D-4403-E802-9DA8-EC3D818C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E422C1-085E-CC33-B079-523E3167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0D3091A-54DE-B868-625E-7B96699D0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AEE3F8E-5CA0-0E7D-75B1-5CCC8E3E9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AA463150-9C2C-AC91-AE47-5B53107B2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C83B5F7-6996-5CB1-8C87-6AB333CBC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C2AC99D0-304E-1819-5FDC-6AE7D14B2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2DF4DDA-E997-D5AA-8B8E-A9F726FF5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94DE0DD4-092C-0A0A-5158-B2D11B6E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193E4C19-3FD8-7FEA-10C2-06EDBC81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78222B0-34EC-95B3-65E0-F74C45274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B973C8A9-E262-81F6-0C85-BEB8A9D51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A7A09A-7DF2-D32F-AB84-2684DDCCFA81}"/>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6B8E9CD-5ADC-40A5-F987-D2ECE44FD146}"/>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8338255-6A16-C4E9-F0F9-B18A51870A55}"/>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9880C49C-4FD1-4FBD-FC31-8F886825AACD}"/>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52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64BAFA35-E846-0DFB-A1F6-ACA86E354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A14C1-B35F-FD15-DD4E-34ED33D2E93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98F7B82-FF06-CAA7-B01C-4CF8072A7782}"/>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5A0971C1-EB3A-C04C-9943-E9EE2BCA3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03F2B212-5A6F-7D6C-F4EB-A6170C8A8186}"/>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FA11228-F6AE-6564-8EBA-95CC634B2D10}"/>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D6D3AEA8-442E-EB28-A985-45D55BE4A718}"/>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41B6992F-8A0A-3C0D-0DAD-22D85C1D20D3}"/>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2B6DA076-FFE3-DF38-7CAC-71A4323A8BAF}"/>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AF97ADC-8F14-6DB6-C91E-1DFC2BBED875}"/>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E32F7600-27E8-7033-661F-FF7008F0452B}"/>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CEFAFEF2-CAA3-FE92-369D-13A58C486916}"/>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B6FE321-8962-1B56-4EF7-664CCC1F5E76}"/>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75A935FD-9C9B-3426-932F-93E414F2D32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E93EA4B1-13B9-86B7-E7F5-5DDBA09A9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531618-C637-5E83-2B43-DF2EC87D1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5DA88F-939F-29D1-EC75-3D90C278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EC44151C-10A5-A52D-E5E1-F5829B81D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675AC1C-E1DB-35E3-3A46-79B8AE4F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EF2B94E4-5164-A2E7-3F0D-C5281EA65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6541E0D-0BD0-92ED-BE7A-1F25653BC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D0A28A42-A33F-FB5C-1FB1-59A37CB7C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0DD85061-225C-60C5-47D1-2CFE2C71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A4AFE95-CB4D-2D81-9376-2CB4D43BB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F35BD16C-B5BC-3967-AD30-F9A98E9716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64C9EBE-AF1D-788A-822F-C3C4C29B2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2C55A1E-51C5-74A3-0722-222DAD2CEE9E}"/>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FF90FFA-5E03-93D3-39E0-2B573DC8D395}"/>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4FBFA28C-2F32-CA06-C026-5A446F454DBB}"/>
              </a:ext>
            </a:extLst>
          </p:cNvPr>
          <p:cNvSpPr/>
          <p:nvPr/>
        </p:nvSpPr>
        <p:spPr>
          <a:xfrm>
            <a:off x="1006145" y="3560513"/>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F7260373-34E4-7446-C2EF-7B407F8D0BC1}"/>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538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4">
            <a:extLst>
              <a:ext uri="{28A0092B-C50C-407E-A947-70E740481C1C}">
                <a14:useLocalDpi xmlns:a14="http://schemas.microsoft.com/office/drawing/2010/main" val="0"/>
              </a:ext>
            </a:extLst>
          </a:blip>
          <a:srcRect t="32599" r="5348" b="22874"/>
          <a:stretch>
            <a:fillRect/>
          </a:stretch>
        </p:blipFill>
        <p:spPr>
          <a:xfrm>
            <a:off x="1753424" y="2925154"/>
            <a:ext cx="891170" cy="455027"/>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4">
            <a:extLst>
              <a:ext uri="{28A0092B-C50C-407E-A947-70E740481C1C}">
                <a14:useLocalDpi xmlns:a14="http://schemas.microsoft.com/office/drawing/2010/main" val="0"/>
              </a:ext>
            </a:extLst>
          </a:blip>
          <a:srcRect t="33430" r="5348" b="22874"/>
          <a:stretch>
            <a:fillRect/>
          </a:stretch>
        </p:blipFill>
        <p:spPr>
          <a:xfrm>
            <a:off x="3382090" y="2933654"/>
            <a:ext cx="891170" cy="446527"/>
          </a:xfrm>
          <a:prstGeom prst="rect">
            <a:avLst/>
          </a:prstGeom>
        </p:spPr>
      </p:pic>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497137" y="411195"/>
            <a:ext cx="9233715" cy="923330"/>
          </a:xfrm>
          <a:prstGeom prst="rect">
            <a:avLst/>
          </a:prstGeom>
          <a:noFill/>
        </p:spPr>
        <p:txBody>
          <a:bodyPr wrap="square" rtlCol="0">
            <a:spAutoFit/>
          </a:bodyPr>
          <a:lstStyle/>
          <a:p>
            <a:r>
              <a:rPr lang="en-US" altLang="zh-CN" sz="5400" b="1" dirty="0"/>
              <a:t>Why do trees mast?</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1128637" y="5622075"/>
            <a:ext cx="4807868" cy="646331"/>
          </a:xfrm>
          <a:prstGeom prst="rect">
            <a:avLst/>
          </a:prstGeom>
          <a:noFill/>
        </p:spPr>
        <p:txBody>
          <a:bodyPr wrap="square" rtlCol="0">
            <a:spAutoFit/>
          </a:bodyPr>
          <a:lstStyle>
            <a:defPPr>
              <a:defRPr lang="zh-CN"/>
            </a:defPPr>
            <a:lvl1pPr>
              <a:defRPr b="1"/>
            </a:lvl1pPr>
          </a:lstStyle>
          <a:p>
            <a:r>
              <a:rPr lang="en-US" altLang="zh-CN" dirty="0"/>
              <a:t>Resource matching </a:t>
            </a:r>
            <a:r>
              <a:rPr lang="zh-CN" altLang="en-US" dirty="0"/>
              <a:t>（</a:t>
            </a:r>
            <a:r>
              <a:rPr lang="en-US" altLang="zh-CN" dirty="0"/>
              <a:t>Resource budgeting)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20" name="Picture 19" descr="A cartoon acorn with a black background&#10;&#10;AI-generated content may be incorrect.">
            <a:extLst>
              <a:ext uri="{FF2B5EF4-FFF2-40B4-BE49-F238E27FC236}">
                <a16:creationId xmlns:a16="http://schemas.microsoft.com/office/drawing/2014/main" id="{08FF7461-032D-C395-3EA7-A23AD64F2A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423268" y="3288595"/>
            <a:ext cx="113411" cy="91586"/>
          </a:xfrm>
          <a:prstGeom prst="rect">
            <a:avLst/>
          </a:prstGeom>
        </p:spPr>
      </p:pic>
      <p:pic>
        <p:nvPicPr>
          <p:cNvPr id="25" name="Picture 24" descr="A cartoon acorn with a black background&#10;&#10;AI-generated content may be incorrect.">
            <a:extLst>
              <a:ext uri="{FF2B5EF4-FFF2-40B4-BE49-F238E27FC236}">
                <a16:creationId xmlns:a16="http://schemas.microsoft.com/office/drawing/2014/main" id="{0A9E04BC-0482-387E-0AAD-4C172D5F45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046268" y="3289092"/>
            <a:ext cx="113411" cy="91586"/>
          </a:xfrm>
          <a:prstGeom prst="rect">
            <a:avLst/>
          </a:prstGeom>
        </p:spPr>
      </p:pic>
      <p:pic>
        <p:nvPicPr>
          <p:cNvPr id="27" name="Picture 26" descr="A cartoon acorn with a black background&#10;&#10;AI-generated content may be incorrect.">
            <a:extLst>
              <a:ext uri="{FF2B5EF4-FFF2-40B4-BE49-F238E27FC236}">
                <a16:creationId xmlns:a16="http://schemas.microsoft.com/office/drawing/2014/main" id="{243E222E-AEDB-4C08-A498-635DC4E42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080701" y="3131751"/>
            <a:ext cx="113411" cy="91586"/>
          </a:xfrm>
          <a:prstGeom prst="rect">
            <a:avLst/>
          </a:prstGeom>
        </p:spPr>
      </p:pic>
      <p:pic>
        <p:nvPicPr>
          <p:cNvPr id="28" name="Picture 27" descr="A cartoon acorn with a black background&#10;&#10;AI-generated content may be incorrect.">
            <a:extLst>
              <a:ext uri="{FF2B5EF4-FFF2-40B4-BE49-F238E27FC236}">
                <a16:creationId xmlns:a16="http://schemas.microsoft.com/office/drawing/2014/main" id="{5B85C90A-F7FD-8482-D843-0A01117671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714264" y="3376296"/>
            <a:ext cx="113411" cy="91586"/>
          </a:xfrm>
          <a:prstGeom prst="rect">
            <a:avLst/>
          </a:prstGeom>
        </p:spPr>
      </p:pic>
      <p:pic>
        <p:nvPicPr>
          <p:cNvPr id="30" name="Picture 29" descr="A cartoon acorn with a black background&#10;&#10;AI-generated content may be incorrect.">
            <a:extLst>
              <a:ext uri="{FF2B5EF4-FFF2-40B4-BE49-F238E27FC236}">
                <a16:creationId xmlns:a16="http://schemas.microsoft.com/office/drawing/2014/main" id="{D076A400-3827-480A-6FC1-1DB0F707F9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016985" y="3433531"/>
            <a:ext cx="113411" cy="91586"/>
          </a:xfrm>
          <a:prstGeom prst="rect">
            <a:avLst/>
          </a:prstGeom>
        </p:spPr>
      </p:pic>
      <p:pic>
        <p:nvPicPr>
          <p:cNvPr id="32" name="Picture 31" descr="A cartoon acorn with a black background&#10;&#10;AI-generated content may be incorrect.">
            <a:extLst>
              <a:ext uri="{FF2B5EF4-FFF2-40B4-BE49-F238E27FC236}">
                <a16:creationId xmlns:a16="http://schemas.microsoft.com/office/drawing/2014/main" id="{6A91350B-DE96-CF99-190F-3704146B6F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986886" y="3394769"/>
            <a:ext cx="113411" cy="91586"/>
          </a:xfrm>
          <a:prstGeom prst="rect">
            <a:avLst/>
          </a:prstGeom>
        </p:spPr>
      </p:pic>
      <p:pic>
        <p:nvPicPr>
          <p:cNvPr id="35" name="Picture 34" descr="A cartoon acorn with a black background&#10;&#10;AI-generated content may be incorrect.">
            <a:extLst>
              <a:ext uri="{FF2B5EF4-FFF2-40B4-BE49-F238E27FC236}">
                <a16:creationId xmlns:a16="http://schemas.microsoft.com/office/drawing/2014/main" id="{925C8098-515F-B8F5-2E4D-ADB161673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419160" y="2950872"/>
            <a:ext cx="113411" cy="91586"/>
          </a:xfrm>
          <a:prstGeom prst="rect">
            <a:avLst/>
          </a:prstGeom>
        </p:spPr>
      </p:pic>
      <p:pic>
        <p:nvPicPr>
          <p:cNvPr id="2050" name="Picture 2">
            <a:extLst>
              <a:ext uri="{FF2B5EF4-FFF2-40B4-BE49-F238E27FC236}">
                <a16:creationId xmlns:a16="http://schemas.microsoft.com/office/drawing/2014/main" id="{4FC8CD6C-A9DC-C3E5-94C2-AA6C10B44E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3594" y="1523293"/>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7E83FD0-3BC9-1207-7399-BEB3432559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2002" y="12359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A362796-CF71-81AE-4A73-4816B322EE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983" y="423299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20E4872-CBCE-CAB1-3430-6A609272B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9356" y="12274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939F92D-8BED-3878-8FAC-94E04D551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0254" y="3874009"/>
            <a:ext cx="1595857" cy="17073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36" name="Picture 2">
            <a:extLst>
              <a:ext uri="{FF2B5EF4-FFF2-40B4-BE49-F238E27FC236}">
                <a16:creationId xmlns:a16="http://schemas.microsoft.com/office/drawing/2014/main" id="{4B51071C-D310-473A-7D99-6ED6BAE342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3514" y="1627218"/>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37" name="Picture 36" descr="A cartoon tree with a face and leaves&#10;&#10;AI-generated content may be incorrect.">
            <a:extLst>
              <a:ext uri="{FF2B5EF4-FFF2-40B4-BE49-F238E27FC236}">
                <a16:creationId xmlns:a16="http://schemas.microsoft.com/office/drawing/2014/main" id="{206DAF9A-FE01-708E-C351-C45A863E188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629243" y="2686084"/>
            <a:ext cx="385536" cy="226548"/>
          </a:xfrm>
          <a:prstGeom prst="rect">
            <a:avLst/>
          </a:prstGeom>
        </p:spPr>
      </p:pic>
      <p:pic>
        <p:nvPicPr>
          <p:cNvPr id="39" name="Picture 38" descr="A cartoon tree with a face and leaves&#10;&#10;AI-generated content may be incorrect.">
            <a:extLst>
              <a:ext uri="{FF2B5EF4-FFF2-40B4-BE49-F238E27FC236}">
                <a16:creationId xmlns:a16="http://schemas.microsoft.com/office/drawing/2014/main" id="{0B90616C-C119-384C-AA7C-EA9148B7FDE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034462" y="2345108"/>
            <a:ext cx="385536" cy="226548"/>
          </a:xfrm>
          <a:prstGeom prst="rect">
            <a:avLst/>
          </a:prstGeom>
        </p:spPr>
      </p:pic>
      <p:pic>
        <p:nvPicPr>
          <p:cNvPr id="40" name="Picture 39" descr="A cartoon tree with a face and leaves&#10;&#10;AI-generated content may be incorrect.">
            <a:extLst>
              <a:ext uri="{FF2B5EF4-FFF2-40B4-BE49-F238E27FC236}">
                <a16:creationId xmlns:a16="http://schemas.microsoft.com/office/drawing/2014/main" id="{DFA61A36-3229-0CCD-6790-59C75B20AF9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782127" y="2181332"/>
            <a:ext cx="385536" cy="226548"/>
          </a:xfrm>
          <a:prstGeom prst="rect">
            <a:avLst/>
          </a:prstGeom>
        </p:spPr>
      </p:pic>
      <p:pic>
        <p:nvPicPr>
          <p:cNvPr id="41" name="Picture 40" descr="A cartoon tree with a face and leaves&#10;&#10;AI-generated content may be incorrect.">
            <a:extLst>
              <a:ext uri="{FF2B5EF4-FFF2-40B4-BE49-F238E27FC236}">
                <a16:creationId xmlns:a16="http://schemas.microsoft.com/office/drawing/2014/main" id="{8C2E500D-50E4-50C8-C1D1-016765479FD1}"/>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6974238" y="2524486"/>
            <a:ext cx="385536" cy="226548"/>
          </a:xfrm>
          <a:prstGeom prst="rect">
            <a:avLst/>
          </a:prstGeom>
        </p:spPr>
      </p:pic>
      <p:pic>
        <p:nvPicPr>
          <p:cNvPr id="42" name="Picture 41" descr="A cartoon tree with a face and leaves&#10;&#10;AI-generated content may be incorrect.">
            <a:extLst>
              <a:ext uri="{FF2B5EF4-FFF2-40B4-BE49-F238E27FC236}">
                <a16:creationId xmlns:a16="http://schemas.microsoft.com/office/drawing/2014/main" id="{2DE707A6-3263-057D-068C-B799266BDC8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158644" y="2181332"/>
            <a:ext cx="385536" cy="226548"/>
          </a:xfrm>
          <a:prstGeom prst="rect">
            <a:avLst/>
          </a:prstGeom>
        </p:spPr>
      </p:pic>
      <p:pic>
        <p:nvPicPr>
          <p:cNvPr id="43" name="Picture 42" descr="A cartoon tree with a face and leaves&#10;&#10;AI-generated content may be incorrect.">
            <a:extLst>
              <a:ext uri="{FF2B5EF4-FFF2-40B4-BE49-F238E27FC236}">
                <a16:creationId xmlns:a16="http://schemas.microsoft.com/office/drawing/2014/main" id="{130B4977-1A7B-75C7-F8AB-7C82E7B5C63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992838" y="2679084"/>
            <a:ext cx="385536" cy="226548"/>
          </a:xfrm>
          <a:prstGeom prst="rect">
            <a:avLst/>
          </a:prstGeom>
        </p:spPr>
      </p:pic>
      <p:pic>
        <p:nvPicPr>
          <p:cNvPr id="44" name="Picture 43" descr="A cartoon tree with a face and leaves&#10;&#10;AI-generated content may be incorrect.">
            <a:extLst>
              <a:ext uri="{FF2B5EF4-FFF2-40B4-BE49-F238E27FC236}">
                <a16:creationId xmlns:a16="http://schemas.microsoft.com/office/drawing/2014/main" id="{09B50052-F46B-B96A-3509-DF79E253335D}"/>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476163" y="2074514"/>
            <a:ext cx="385536" cy="226548"/>
          </a:xfrm>
          <a:prstGeom prst="rect">
            <a:avLst/>
          </a:prstGeom>
        </p:spPr>
      </p:pic>
    </p:spTree>
    <p:extLst>
      <p:ext uri="{BB962C8B-B14F-4D97-AF65-F5344CB8AC3E}">
        <p14:creationId xmlns:p14="http://schemas.microsoft.com/office/powerpoint/2010/main" val="279802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540247" y="657834"/>
            <a:ext cx="10432007" cy="646331"/>
          </a:xfrm>
          <a:prstGeom prst="rect">
            <a:avLst/>
          </a:prstGeom>
          <a:noFill/>
        </p:spPr>
        <p:txBody>
          <a:bodyPr wrap="square" rtlCol="0">
            <a:spAutoFit/>
          </a:bodyPr>
          <a:lstStyle/>
          <a:p>
            <a:r>
              <a:rPr lang="en-US" altLang="zh-CN" sz="3600" b="1" dirty="0"/>
              <a:t>Why </a:t>
            </a:r>
            <a:r>
              <a:rPr lang="en-US" altLang="zh-CN" sz="3600" b="1"/>
              <a:t>don’t tree produce </a:t>
            </a:r>
            <a:r>
              <a:rPr lang="en-US" altLang="zh-CN" sz="3600" b="1" dirty="0"/>
              <a:t>lots of seeds every year?</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b="1" dirty="0" err="1"/>
              <a:t>Defence</a:t>
            </a:r>
            <a:endParaRPr lang="zh-CN" altLang="en-US" b="1"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b="1" dirty="0"/>
              <a:t>Growth</a:t>
            </a:r>
            <a:endParaRPr lang="zh-CN" altLang="en-US" b="1"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b="1" dirty="0"/>
              <a:t>Reproduction</a:t>
            </a:r>
            <a:endParaRPr lang="zh-CN" altLang="en-US" b="1"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b="1" dirty="0"/>
              <a:t>Storage</a:t>
            </a:r>
            <a:endParaRPr lang="zh-CN" altLang="en-US" b="1"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4E512B2-8D01-F17D-C5D6-9D75F181F194}"/>
              </a:ext>
            </a:extLst>
          </p:cNvPr>
          <p:cNvSpPr txBox="1"/>
          <p:nvPr/>
        </p:nvSpPr>
        <p:spPr>
          <a:xfrm>
            <a:off x="4505259" y="1405533"/>
            <a:ext cx="3745438" cy="461665"/>
          </a:xfrm>
          <a:prstGeom prst="rect">
            <a:avLst/>
          </a:prstGeom>
          <a:noFill/>
        </p:spPr>
        <p:txBody>
          <a:bodyPr wrap="square" rtlCol="0">
            <a:spAutoFit/>
          </a:bodyPr>
          <a:lstStyle/>
          <a:p>
            <a:r>
              <a:rPr lang="en-US" altLang="zh-CN" sz="2400" b="1" dirty="0"/>
              <a:t>Limited Resources</a:t>
            </a:r>
            <a:endParaRPr lang="zh-CN" altLang="en-US" sz="2400" b="1" dirty="0"/>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44424" y="659702"/>
            <a:ext cx="11503152" cy="538609"/>
          </a:xfrm>
          <a:prstGeom prst="rect">
            <a:avLst/>
          </a:prstGeom>
          <a:noFill/>
        </p:spPr>
        <p:txBody>
          <a:bodyPr wrap="square" rtlCol="0">
            <a:spAutoFit/>
          </a:bodyPr>
          <a:lstStyle/>
          <a:p>
            <a:r>
              <a:rPr lang="en-US" altLang="zh-CN" sz="2900" b="1" dirty="0"/>
              <a:t>Environmental conditions determine resource availability and cues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a:t>
            </a:r>
            <a:r>
              <a:rPr lang="en-US" altLang="zh-CN" sz="2000" b="1" dirty="0"/>
              <a:t>environmental cues</a:t>
            </a:r>
            <a:r>
              <a:rPr lang="en-US" altLang="zh-CN" sz="2000" dirty="0"/>
              <a:t>)</a:t>
            </a:r>
          </a:p>
          <a:p>
            <a:endParaRPr lang="en-US" altLang="zh-CN" sz="2000" dirty="0"/>
          </a:p>
          <a:p>
            <a:endParaRPr lang="en-US" altLang="zh-CN" sz="2000" dirty="0"/>
          </a:p>
          <a:p>
            <a:r>
              <a:rPr lang="en-US" altLang="zh-CN" sz="2000" dirty="0"/>
              <a:t>‘Negative’ environmental events (</a:t>
            </a:r>
            <a:r>
              <a:rPr lang="en-US" altLang="zh-CN" sz="2000" b="1" dirty="0"/>
              <a:t>environmental </a:t>
            </a:r>
            <a:r>
              <a:rPr lang="en-US" altLang="zh-CN" sz="2000" b="1"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7010726" y="3214048"/>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207030" y="4143486"/>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b="1" dirty="0"/>
              <a:t>Masting</a:t>
            </a:r>
            <a:endParaRPr lang="zh-CN" altLang="en-US" b="1"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b="1" dirty="0"/>
              <a:t>Non-masting</a:t>
            </a:r>
            <a:endParaRPr lang="zh-CN" altLang="en-US" b="1"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9791</TotalTime>
  <Words>1493</Words>
  <Application>Microsoft Office PowerPoint</Application>
  <PresentationFormat>Widescreen</PresentationFormat>
  <Paragraphs>155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等线</vt:lpstr>
      <vt:lpstr>等线 Light</vt:lpstr>
      <vt:lpstr>Arial</vt:lpstr>
      <vt:lpstr>Britannic Bold</vt:lpstr>
      <vt:lpstr>Office Theme</vt:lpstr>
      <vt:lpstr>     Synchrony in the Forest:  The Ecology of Masting Trees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48</cp:revision>
  <dcterms:created xsi:type="dcterms:W3CDTF">2025-03-19T05:29:56Z</dcterms:created>
  <dcterms:modified xsi:type="dcterms:W3CDTF">2025-11-19T20:05:55Z</dcterms:modified>
</cp:coreProperties>
</file>